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2" r:id="rId2"/>
    <p:sldId id="295" r:id="rId3"/>
    <p:sldId id="284" r:id="rId4"/>
    <p:sldId id="276" r:id="rId5"/>
    <p:sldId id="297" r:id="rId6"/>
    <p:sldId id="286" r:id="rId7"/>
    <p:sldId id="280" r:id="rId8"/>
    <p:sldId id="294" r:id="rId9"/>
    <p:sldId id="296" r:id="rId1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100" b="0" i="0" u="none" strike="noStrike" cap="none" spc="-426" normalizeH="0" baseline="0">
        <a:ln>
          <a:noFill/>
        </a:ln>
        <a:solidFill>
          <a:srgbClr val="000000"/>
        </a:solidFill>
        <a:effectLst/>
        <a:uFillTx/>
        <a:latin typeface="Avenir Next LT Pro Demi"/>
        <a:ea typeface="Avenir Next LT Pro Demi"/>
        <a:cs typeface="Avenir Next LT Pro Demi"/>
        <a:sym typeface="Avenir Next LT Pro Dem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B0D"/>
    <a:srgbClr val="177E84"/>
    <a:srgbClr val="221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323" autoAdjust="0"/>
  </p:normalViewPr>
  <p:slideViewPr>
    <p:cSldViewPr snapToGrid="0" snapToObjects="1">
      <p:cViewPr>
        <p:scale>
          <a:sx n="100" d="100"/>
          <a:sy n="100" d="100"/>
        </p:scale>
        <p:origin x="-2440" y="-3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89A82-E610-4D39-AD0F-15D11F800D53}" type="datetimeFigureOut">
              <a:rPr lang="en-US" smtClean="0"/>
              <a:t>18-05-30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782FE-6C14-4AFC-AD98-B0E2D078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6515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body" sz="quarter" idx="13"/>
          </p:nvPr>
        </p:nvSpPr>
        <p:spPr>
          <a:xfrm>
            <a:off x="4749040" y="3658605"/>
            <a:ext cx="2414366" cy="119519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7100" spc="0">
                <a:latin typeface="Avenir Next LT Pro Demi"/>
                <a:ea typeface="Avenir Next LT Pro Demi"/>
                <a:cs typeface="Avenir Next LT Pro Demi"/>
                <a:sym typeface="Avenir Next LT Pro Demi"/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54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"/>
          <p:cNvSpPr/>
          <p:nvPr/>
        </p:nvSpPr>
        <p:spPr>
          <a:xfrm>
            <a:off x="-12700" y="1536700"/>
            <a:ext cx="13030200" cy="8234760"/>
          </a:xfrm>
          <a:prstGeom prst="rect">
            <a:avLst/>
          </a:prstGeom>
          <a:solidFill>
            <a:srgbClr val="F1F2F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72" name="Title Text"/>
          <p:cNvSpPr>
            <a:spLocks noGrp="1"/>
          </p:cNvSpPr>
          <p:nvPr>
            <p:ph type="title"/>
          </p:nvPr>
        </p:nvSpPr>
        <p:spPr>
          <a:xfrm>
            <a:off x="609600" y="508000"/>
            <a:ext cx="8124875" cy="1074043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273" name="Body Level One…"/>
          <p:cNvSpPr>
            <a:spLocks noGrp="1"/>
          </p:cNvSpPr>
          <p:nvPr>
            <p:ph type="body" idx="1"/>
          </p:nvPr>
        </p:nvSpPr>
        <p:spPr>
          <a:xfrm>
            <a:off x="660400" y="2133600"/>
            <a:ext cx="11684000" cy="6286500"/>
          </a:xfrm>
          <a:prstGeom prst="rect">
            <a:avLst/>
          </a:prstGeom>
        </p:spPr>
        <p:txBody>
          <a:bodyPr anchor="t"/>
          <a:lstStyle>
            <a:lvl1pPr marL="444500" indent="-444500">
              <a:defRPr sz="3200">
                <a:latin typeface="+mj-lt"/>
                <a:ea typeface="+mj-ea"/>
                <a:cs typeface="+mj-cs"/>
                <a:sym typeface="Avenir Next"/>
              </a:defRPr>
            </a:lvl1pPr>
            <a:lvl2pPr>
              <a:defRPr sz="3200">
                <a:latin typeface="+mj-lt"/>
                <a:ea typeface="+mj-ea"/>
                <a:cs typeface="+mj-cs"/>
                <a:sym typeface="Avenir Next"/>
              </a:defRPr>
            </a:lvl2pPr>
            <a:lvl3pPr>
              <a:defRPr sz="3200">
                <a:latin typeface="+mj-lt"/>
                <a:ea typeface="+mj-ea"/>
                <a:cs typeface="+mj-cs"/>
                <a:sym typeface="Avenir Next"/>
              </a:defRPr>
            </a:lvl3pPr>
            <a:lvl4pPr>
              <a:defRPr sz="3200">
                <a:latin typeface="+mj-lt"/>
                <a:ea typeface="+mj-ea"/>
                <a:cs typeface="+mj-cs"/>
                <a:sym typeface="Avenir Next"/>
              </a:defRPr>
            </a:lvl4pPr>
            <a:lvl5pPr>
              <a:defRPr sz="3200">
                <a:latin typeface="+mj-lt"/>
                <a:ea typeface="+mj-ea"/>
                <a:cs typeface="+mj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" name="Slide Number"/>
          <p:cNvSpPr>
            <a:spLocks noGrp="1"/>
          </p:cNvSpPr>
          <p:nvPr>
            <p:ph type="sldNum" sz="quarter" idx="2"/>
          </p:nvPr>
        </p:nvSpPr>
        <p:spPr>
          <a:xfrm>
            <a:off x="219710" y="9212957"/>
            <a:ext cx="335281" cy="355601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3585F"/>
                </a:solidFill>
                <a:latin typeface="+mj-lt"/>
                <a:ea typeface="+mj-ea"/>
                <a:cs typeface="+mj-cs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"/>
          <p:cNvSpPr/>
          <p:nvPr/>
        </p:nvSpPr>
        <p:spPr>
          <a:xfrm>
            <a:off x="-12700" y="-17860"/>
            <a:ext cx="13030200" cy="9789320"/>
          </a:xfrm>
          <a:prstGeom prst="rect">
            <a:avLst/>
          </a:prstGeom>
          <a:solidFill>
            <a:srgbClr val="F1F2F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Avenir Next"/>
              </a:defRPr>
            </a:pPr>
            <a:endParaRPr/>
          </a:p>
        </p:txBody>
      </p:sp>
      <p:sp>
        <p:nvSpPr>
          <p:cNvPr id="282" name="Slide Number"/>
          <p:cNvSpPr>
            <a:spLocks noGrp="1"/>
          </p:cNvSpPr>
          <p:nvPr>
            <p:ph type="sldNum" sz="quarter" idx="2"/>
          </p:nvPr>
        </p:nvSpPr>
        <p:spPr>
          <a:xfrm>
            <a:off x="219710" y="9212957"/>
            <a:ext cx="335281" cy="355601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3585F"/>
                </a:solidFill>
                <a:latin typeface="+mj-lt"/>
                <a:ea typeface="+mj-ea"/>
                <a:cs typeface="+mj-cs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500" indent="-444500">
              <a:defRPr sz="3200">
                <a:latin typeface="+mj-lt"/>
                <a:ea typeface="+mj-ea"/>
                <a:cs typeface="+mj-cs"/>
                <a:sym typeface="Avenir Next"/>
              </a:defRPr>
            </a:lvl1pPr>
            <a:lvl2pPr>
              <a:defRPr sz="3200">
                <a:latin typeface="+mj-lt"/>
                <a:ea typeface="+mj-ea"/>
                <a:cs typeface="+mj-cs"/>
                <a:sym typeface="Avenir Next"/>
              </a:defRPr>
            </a:lvl2pPr>
            <a:lvl3pPr>
              <a:defRPr sz="3200">
                <a:latin typeface="+mj-lt"/>
                <a:ea typeface="+mj-ea"/>
                <a:cs typeface="+mj-cs"/>
                <a:sym typeface="Avenir Next"/>
              </a:defRPr>
            </a:lvl3pPr>
            <a:lvl4pPr>
              <a:defRPr sz="3200">
                <a:latin typeface="+mj-lt"/>
                <a:ea typeface="+mj-ea"/>
                <a:cs typeface="+mj-cs"/>
                <a:sym typeface="Avenir Next"/>
              </a:defRPr>
            </a:lvl4pPr>
            <a:lvl5pPr>
              <a:defRPr sz="3200">
                <a:latin typeface="+mj-lt"/>
                <a:ea typeface="+mj-ea"/>
                <a:cs typeface="+mj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0" name="all-logos2-01.png" descr="all-logos2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4129" y="-731804"/>
            <a:ext cx="4266971" cy="329720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9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0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Image"/>
          <p:cNvSpPr>
            <a:spLocks noGrp="1"/>
          </p:cNvSpPr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7" name="Image"/>
          <p:cNvSpPr>
            <a:spLocks noGrp="1"/>
          </p:cNvSpPr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8" name="Image"/>
          <p:cNvSpPr>
            <a:spLocks noGrp="1"/>
          </p:cNvSpPr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327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3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WESOME TITLE"/>
          <p:cNvSpPr>
            <a:spLocks noGrp="1"/>
          </p:cNvSpPr>
          <p:nvPr>
            <p:ph type="body" sz="quarter" idx="13"/>
          </p:nvPr>
        </p:nvSpPr>
        <p:spPr>
          <a:xfrm>
            <a:off x="647954" y="1397000"/>
            <a:ext cx="5271956" cy="872034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5000" spc="0">
                <a:latin typeface="Avenir Next LT Pro Demi"/>
                <a:ea typeface="Avenir Next LT Pro Demi"/>
                <a:cs typeface="Avenir Next LT Pro Demi"/>
                <a:sym typeface="Avenir Next LT Pro Demi"/>
              </a:defRPr>
            </a:lvl1pPr>
          </a:lstStyle>
          <a:p>
            <a:r>
              <a:rPr dirty="0"/>
              <a:t>AWESOME TITLE</a:t>
            </a:r>
          </a:p>
        </p:txBody>
      </p:sp>
      <p:sp>
        <p:nvSpPr>
          <p:cNvPr id="32" name="Text"/>
          <p:cNvSpPr>
            <a:spLocks noGrp="1"/>
          </p:cNvSpPr>
          <p:nvPr>
            <p:ph type="body" sz="quarter" idx="14"/>
          </p:nvPr>
        </p:nvSpPr>
        <p:spPr>
          <a:xfrm>
            <a:off x="623807" y="2705100"/>
            <a:ext cx="11757187" cy="55880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spcBef>
                <a:spcPts val="0"/>
              </a:spcBef>
              <a:buSzTx/>
              <a:buNone/>
              <a:defRPr sz="3000" spc="-18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33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"/>
          <p:cNvSpPr/>
          <p:nvPr/>
        </p:nvSpPr>
        <p:spPr>
          <a:xfrm>
            <a:off x="-12700" y="1536700"/>
            <a:ext cx="13030200" cy="8234760"/>
          </a:xfrm>
          <a:prstGeom prst="rect">
            <a:avLst/>
          </a:prstGeom>
          <a:solidFill>
            <a:srgbClr val="F1F2F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 spc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51" name="Title Text"/>
          <p:cNvSpPr>
            <a:spLocks noGrp="1"/>
          </p:cNvSpPr>
          <p:nvPr>
            <p:ph type="title"/>
          </p:nvPr>
        </p:nvSpPr>
        <p:spPr>
          <a:xfrm>
            <a:off x="609600" y="508000"/>
            <a:ext cx="8124875" cy="1074043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Title Text</a:t>
            </a:r>
          </a:p>
        </p:txBody>
      </p:sp>
      <p:sp>
        <p:nvSpPr>
          <p:cNvPr id="352" name="Body Level One…"/>
          <p:cNvSpPr>
            <a:spLocks noGrp="1"/>
          </p:cNvSpPr>
          <p:nvPr>
            <p:ph type="body" idx="1"/>
          </p:nvPr>
        </p:nvSpPr>
        <p:spPr>
          <a:xfrm>
            <a:off x="660400" y="2133600"/>
            <a:ext cx="11684000" cy="6286500"/>
          </a:xfrm>
          <a:prstGeom prst="rect">
            <a:avLst/>
          </a:prstGeom>
        </p:spPr>
        <p:txBody>
          <a:bodyPr anchor="t"/>
          <a:lstStyle>
            <a:lvl1pPr marL="444500" indent="-444500">
              <a:defRPr sz="3200">
                <a:latin typeface="+mj-lt"/>
                <a:ea typeface="+mj-ea"/>
                <a:cs typeface="+mj-cs"/>
                <a:sym typeface="Avenir Next"/>
              </a:defRPr>
            </a:lvl1pPr>
            <a:lvl2pPr>
              <a:defRPr sz="3200">
                <a:latin typeface="+mj-lt"/>
                <a:ea typeface="+mj-ea"/>
                <a:cs typeface="+mj-cs"/>
                <a:sym typeface="Avenir Next"/>
              </a:defRPr>
            </a:lvl2pPr>
            <a:lvl3pPr>
              <a:defRPr sz="3200">
                <a:latin typeface="+mj-lt"/>
                <a:ea typeface="+mj-ea"/>
                <a:cs typeface="+mj-cs"/>
                <a:sym typeface="Avenir Next"/>
              </a:defRPr>
            </a:lvl3pPr>
            <a:lvl4pPr>
              <a:defRPr sz="3200">
                <a:latin typeface="+mj-lt"/>
                <a:ea typeface="+mj-ea"/>
                <a:cs typeface="+mj-cs"/>
                <a:sym typeface="Avenir Next"/>
              </a:defRPr>
            </a:lvl4pPr>
            <a:lvl5pPr>
              <a:defRPr sz="3200">
                <a:latin typeface="+mj-lt"/>
                <a:ea typeface="+mj-ea"/>
                <a:cs typeface="+mj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3" name="Slide Number"/>
          <p:cNvSpPr>
            <a:spLocks noGrp="1"/>
          </p:cNvSpPr>
          <p:nvPr>
            <p:ph type="sldNum" sz="quarter" idx="2"/>
          </p:nvPr>
        </p:nvSpPr>
        <p:spPr>
          <a:xfrm>
            <a:off x="219710" y="9212957"/>
            <a:ext cx="335281" cy="355601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3585F"/>
                </a:solidFill>
                <a:latin typeface="+mj-lt"/>
                <a:ea typeface="+mj-ea"/>
                <a:cs typeface="+mj-cs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WESOME TITLE"/>
          <p:cNvSpPr>
            <a:spLocks noGrp="1"/>
          </p:cNvSpPr>
          <p:nvPr>
            <p:ph type="body" sz="quarter" idx="13"/>
          </p:nvPr>
        </p:nvSpPr>
        <p:spPr>
          <a:xfrm>
            <a:off x="639100" y="516483"/>
            <a:ext cx="11726600" cy="8720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 spc="0">
                <a:latin typeface="Avenir Next LT Pro Demi"/>
                <a:ea typeface="Avenir Next LT Pro Demi"/>
                <a:cs typeface="Avenir Next LT Pro Demi"/>
                <a:sym typeface="Avenir Next LT Pro Demi"/>
              </a:defRPr>
            </a:lvl1pPr>
          </a:lstStyle>
          <a:p>
            <a:r>
              <a:rPr dirty="0"/>
              <a:t>AWESOME TITLE</a:t>
            </a:r>
          </a:p>
        </p:txBody>
      </p:sp>
      <p:sp>
        <p:nvSpPr>
          <p:cNvPr id="42" name="AWESOME TITLE"/>
          <p:cNvSpPr>
            <a:spLocks noGrp="1"/>
          </p:cNvSpPr>
          <p:nvPr>
            <p:ph type="body" sz="quarter" idx="14"/>
          </p:nvPr>
        </p:nvSpPr>
        <p:spPr>
          <a:xfrm>
            <a:off x="639100" y="1305000"/>
            <a:ext cx="11726600" cy="64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500" b="1" spc="0">
                <a:solidFill>
                  <a:srgbClr val="53585F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lvl1pPr>
          </a:lstStyle>
          <a:p>
            <a:r>
              <a:t>AWESOME TITLE</a:t>
            </a:r>
          </a:p>
        </p:txBody>
      </p:sp>
      <p:pic>
        <p:nvPicPr>
          <p:cNvPr id="43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4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Background Title L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Title 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c.png" descr="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332" y="646965"/>
            <a:ext cx="559865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AWESOME TITLE"/>
          <p:cNvSpPr/>
          <p:nvPr/>
        </p:nvSpPr>
        <p:spPr>
          <a:xfrm>
            <a:off x="647954" y="1392783"/>
            <a:ext cx="527195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spc="0" dirty="0"/>
              <a:t>AWESOME TITLE</a:t>
            </a:r>
          </a:p>
        </p:txBody>
      </p:sp>
      <p:sp>
        <p:nvSpPr>
          <p:cNvPr id="22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6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3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spc="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2" r:id="rId4"/>
    <p:sldLayoutId id="2147483685" r:id="rId5"/>
    <p:sldLayoutId id="2147483686" r:id="rId6"/>
    <p:sldLayoutId id="2147483666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4" r:id="rId21"/>
  </p:sldLayoutIdLst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venir Next"/>
        </a:defRPr>
      </a:lvl9pPr>
    </p:titleStyle>
    <p:bodyStyle>
      <a:lvl1pPr marL="744920" marR="0" indent="-74492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54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017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commer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78" y="3499427"/>
            <a:ext cx="8483916" cy="1373515"/>
          </a:xfrm>
          <a:prstGeom prst="rect">
            <a:avLst/>
          </a:prstGeom>
        </p:spPr>
      </p:pic>
      <p:sp>
        <p:nvSpPr>
          <p:cNvPr id="4" name="Providing products and services to maximize profitability within…"/>
          <p:cNvSpPr/>
          <p:nvPr/>
        </p:nvSpPr>
        <p:spPr>
          <a:xfrm>
            <a:off x="2160005" y="5216405"/>
            <a:ext cx="938586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  <a:t>BILLING &amp; REVENUE</a:t>
            </a:r>
          </a:p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4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2560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FD8B0D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0241" y="4454579"/>
            <a:ext cx="10598232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500" spc="0" dirty="0">
                <a:solidFill>
                  <a:schemeClr val="bg1"/>
                </a:solidFill>
              </a:rPr>
              <a:t>Providing scalable architecture and maximizing ROI with integrated billing </a:t>
            </a:r>
            <a:r>
              <a:rPr lang="en-US" sz="6500" spc="0" dirty="0" smtClean="0">
                <a:solidFill>
                  <a:schemeClr val="bg1"/>
                </a:solidFill>
              </a:rPr>
              <a:t>systems.</a:t>
            </a:r>
            <a:endParaRPr kumimoji="0" lang="en-US" sz="65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venir Next LT Pro Demi"/>
            </a:endParaRPr>
          </a:p>
        </p:txBody>
      </p:sp>
      <p:sp>
        <p:nvSpPr>
          <p:cNvPr id="4" name="AWESOME TITLE"/>
          <p:cNvSpPr/>
          <p:nvPr/>
        </p:nvSpPr>
        <p:spPr>
          <a:xfrm>
            <a:off x="1780241" y="2557012"/>
            <a:ext cx="8963992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rgbClr val="F2F2F2"/>
                </a:solidFill>
              </a:rPr>
              <a:t>COMMERX</a:t>
            </a:r>
            <a:endParaRPr lang="en-US" sz="2400" spc="0" dirty="0">
              <a:solidFill>
                <a:srgbClr val="F2F2F2"/>
              </a:solidFill>
            </a:endParaRPr>
          </a:p>
          <a:p>
            <a:r>
              <a:rPr lang="en-US" sz="4000" spc="0" dirty="0" smtClean="0">
                <a:solidFill>
                  <a:schemeClr val="bg1"/>
                </a:solidFill>
              </a:rPr>
              <a:t>BILLING &amp; REVENUE MANAGEMENT</a:t>
            </a:r>
            <a:endParaRPr sz="4000" spc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etitive-analy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1" y="0"/>
            <a:ext cx="13791381" cy="975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>
              <a:alpha val="34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AWESOME TITLE"/>
          <p:cNvSpPr/>
          <p:nvPr/>
        </p:nvSpPr>
        <p:spPr>
          <a:xfrm>
            <a:off x="647954" y="7748618"/>
            <a:ext cx="1116715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rgbClr val="FFFFFF"/>
                </a:solidFill>
              </a:rPr>
              <a:t>COMMERX</a:t>
            </a:r>
          </a:p>
          <a:p>
            <a:r>
              <a:rPr lang="en-US" spc="0" dirty="0" smtClean="0">
                <a:solidFill>
                  <a:srgbClr val="FFFFFF"/>
                </a:solidFill>
              </a:rPr>
              <a:t>BILLING &amp; REVENUE MANAGEMENT</a:t>
            </a:r>
            <a:endParaRPr spc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7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>
            <a:spLocks noGrp="1"/>
          </p:cNvSpPr>
          <p:nvPr>
            <p:ph type="body" idx="14"/>
          </p:nvPr>
        </p:nvSpPr>
        <p:spPr>
          <a:xfrm>
            <a:off x="647954" y="2577905"/>
            <a:ext cx="10894101" cy="68031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spc="-18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300" spc="0" dirty="0" err="1">
                <a:solidFill>
                  <a:schemeClr val="tx1"/>
                </a:solidFill>
                <a:latin typeface="AvenirNext LT Pro Regular"/>
                <a:cs typeface="AvenirNext LT Pro Regular"/>
              </a:rPr>
              <a:t>Commerx</a:t>
            </a:r>
            <a:r>
              <a:rPr lang="en-US" sz="2300" spc="0" dirty="0">
                <a:solidFill>
                  <a:schemeClr val="tx1"/>
                </a:solidFill>
                <a:latin typeface="AvenirNext LT Pro Regular"/>
                <a:cs typeface="AvenirNext LT Pro Regular"/>
              </a:rPr>
              <a:t> Billing and Revenue Management (BRM) solution supports charging and rating for telecom as well as non-telecom service offerings, various payment methods, types of customers and partners. Our BRM extensions to integrate with other external systems in a complex telecom IT infrastructure and landscape, are built by </a:t>
            </a:r>
            <a:r>
              <a:rPr lang="en-US" sz="2300" spc="0" dirty="0" err="1">
                <a:solidFill>
                  <a:schemeClr val="tx1"/>
                </a:solidFill>
                <a:latin typeface="AvenirNext LT Pro Regular"/>
                <a:cs typeface="AvenirNext LT Pro Regular"/>
              </a:rPr>
              <a:t>Commerx</a:t>
            </a:r>
            <a:r>
              <a:rPr lang="en-US" sz="2300" spc="0" dirty="0">
                <a:solidFill>
                  <a:schemeClr val="tx1"/>
                </a:solidFill>
                <a:latin typeface="AvenirNext LT Pro Regular"/>
                <a:cs typeface="AvenirNext LT Pro Regular"/>
              </a:rPr>
              <a:t> through custom application integration which are carrier grade. We have also built real time systems to optimize business processes and delivered unique offerings to satisfy the demanding requirements of a telecom carriers’ systems</a:t>
            </a:r>
            <a:r>
              <a:rPr lang="en-US" sz="2300" spc="0" dirty="0" smtClean="0">
                <a:solidFill>
                  <a:schemeClr val="tx1"/>
                </a:solidFill>
                <a:latin typeface="AvenirNext LT Pro Regular"/>
                <a:cs typeface="AvenirNext LT Pro Regular"/>
              </a:rPr>
              <a:t>.</a:t>
            </a:r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</p:txBody>
      </p:sp>
      <p:sp>
        <p:nvSpPr>
          <p:cNvPr id="7" name="AWESOME TITLE"/>
          <p:cNvSpPr/>
          <p:nvPr/>
        </p:nvSpPr>
        <p:spPr>
          <a:xfrm>
            <a:off x="647954" y="1208118"/>
            <a:ext cx="1116715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chemeClr val="bg2">
                    <a:lumMod val="75000"/>
                  </a:schemeClr>
                </a:solidFill>
              </a:rPr>
              <a:t>COMMERX</a:t>
            </a:r>
            <a:endParaRPr lang="en-US" sz="2400" spc="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pc="0" dirty="0" smtClean="0"/>
              <a:t>BILLING &amp; REVENUE MANAGEMENT</a:t>
            </a:r>
            <a:endParaRPr spc="0" dirty="0"/>
          </a:p>
        </p:txBody>
      </p:sp>
    </p:spTree>
    <p:extLst>
      <p:ext uri="{BB962C8B-B14F-4D97-AF65-F5344CB8AC3E}">
        <p14:creationId xmlns:p14="http://schemas.microsoft.com/office/powerpoint/2010/main" val="28766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"/>
          <p:cNvSpPr>
            <a:spLocks noGrp="1"/>
          </p:cNvSpPr>
          <p:nvPr>
            <p:ph type="body" idx="14"/>
          </p:nvPr>
        </p:nvSpPr>
        <p:spPr>
          <a:xfrm>
            <a:off x="647954" y="2577905"/>
            <a:ext cx="11328146" cy="68031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spc="-18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CUSTOMER EXPERIENCE MANAGEMENT(CEM)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MOBILE ANALYTICS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CONVERGENT CHARGING LABS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CUSTOMER REVENUE MANAGEMENT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REAL TIME MEDIATION AND CHARGING</a:t>
            </a:r>
          </a:p>
          <a:p>
            <a:endParaRPr lang="en-US" sz="2800" spc="0" dirty="0" smtClean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COMMERX TELECOMMUNICATIONS EXPENSE MANAGER (TEMS)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SELF CARE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MANAGED SERVICES</a:t>
            </a:r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</p:txBody>
      </p:sp>
      <p:sp>
        <p:nvSpPr>
          <p:cNvPr id="7" name="AWESOME TITLE"/>
          <p:cNvSpPr/>
          <p:nvPr/>
        </p:nvSpPr>
        <p:spPr>
          <a:xfrm>
            <a:off x="647954" y="1208118"/>
            <a:ext cx="1116715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chemeClr val="bg2">
                    <a:lumMod val="75000"/>
                  </a:schemeClr>
                </a:solidFill>
              </a:rPr>
              <a:t>COMMERX</a:t>
            </a:r>
            <a:endParaRPr lang="en-US" sz="2400" spc="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pc="0" dirty="0" smtClean="0"/>
              <a:t>BILLING &amp; REVENUE MANAGEMENT</a:t>
            </a:r>
            <a:endParaRPr spc="0" dirty="0"/>
          </a:p>
        </p:txBody>
      </p:sp>
    </p:spTree>
    <p:extLst>
      <p:ext uri="{BB962C8B-B14F-4D97-AF65-F5344CB8AC3E}">
        <p14:creationId xmlns:p14="http://schemas.microsoft.com/office/powerpoint/2010/main" val="1376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71" y="0"/>
            <a:ext cx="14006871" cy="990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chemeClr val="tx1">
              <a:alpha val="34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AWESOME TITLE"/>
          <p:cNvSpPr/>
          <p:nvPr/>
        </p:nvSpPr>
        <p:spPr>
          <a:xfrm>
            <a:off x="647954" y="7735918"/>
            <a:ext cx="917622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rgbClr val="FFFFFF"/>
                </a:solidFill>
              </a:rPr>
              <a:t>DIGITAL &amp; TECHNOLOGY SOLUTIONS</a:t>
            </a:r>
            <a:endParaRPr lang="en-US" sz="2400" spc="0" dirty="0">
              <a:solidFill>
                <a:srgbClr val="FFFFFF"/>
              </a:solidFill>
            </a:endParaRPr>
          </a:p>
          <a:p>
            <a:r>
              <a:rPr lang="en-US" spc="0" dirty="0" smtClean="0">
                <a:solidFill>
                  <a:srgbClr val="FFFFFF"/>
                </a:solidFill>
              </a:rPr>
              <a:t>WORKFORCE MANAGEMENT</a:t>
            </a:r>
            <a:endParaRPr spc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/>
          <p:cNvSpPr>
            <a:spLocks noGrp="1"/>
          </p:cNvSpPr>
          <p:nvPr>
            <p:ph type="body" idx="14"/>
          </p:nvPr>
        </p:nvSpPr>
        <p:spPr>
          <a:xfrm>
            <a:off x="647954" y="2577905"/>
            <a:ext cx="10894101" cy="68031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spc="-18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300" spc="0" dirty="0">
                <a:solidFill>
                  <a:schemeClr val="tx1"/>
                </a:solidFill>
                <a:latin typeface="AvenirNext LT Pro Regular"/>
                <a:cs typeface="AvenirNext LT Pro Regular"/>
              </a:rPr>
              <a:t>From contingent and permanent staffing, staff augmentation to talent management, outsourcing, and talent development </a:t>
            </a:r>
            <a:r>
              <a:rPr lang="en-US" sz="2300" spc="0" dirty="0" err="1">
                <a:solidFill>
                  <a:schemeClr val="tx1"/>
                </a:solidFill>
                <a:latin typeface="AvenirNext LT Pro Regular"/>
                <a:cs typeface="AvenirNext LT Pro Regular"/>
              </a:rPr>
              <a:t>Commerx</a:t>
            </a:r>
            <a:r>
              <a:rPr lang="en-US" sz="2300" spc="0" dirty="0">
                <a:solidFill>
                  <a:schemeClr val="tx1"/>
                </a:solidFill>
                <a:latin typeface="AvenirNext LT Pro Regular"/>
                <a:cs typeface="AvenirNext LT Pro Regular"/>
              </a:rPr>
              <a:t> addresses the complex workforce challenges organizations face today. We offer solutions that drive businesses forward, for talent looking for a position, and offer numerous opportunities that advances ones career by providing these companies with a single source for information technology staffing services – including staff augmentation and direct hire services</a:t>
            </a:r>
            <a:r>
              <a:rPr lang="en-US" sz="2300" spc="0" dirty="0" smtClean="0">
                <a:solidFill>
                  <a:schemeClr val="tx1"/>
                </a:solidFill>
                <a:latin typeface="AvenirNext LT Pro Regular"/>
                <a:cs typeface="AvenirNext LT Pro Regular"/>
              </a:rPr>
              <a:t>.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000" spc="0" dirty="0" smtClean="0">
                <a:solidFill>
                  <a:srgbClr val="800000"/>
                </a:solidFill>
                <a:latin typeface="+mj-lt"/>
                <a:cs typeface="Avenir Next LT"/>
              </a:rPr>
              <a:t>WE CAN HELP WITH: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CUSTOM PROJECT MANAGEMENT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STAFFING &amp; RESOURCE PROCUREMENT</a:t>
            </a:r>
          </a:p>
          <a:p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  <a:p>
            <a:r>
              <a:rPr lang="en-US" sz="2800" spc="0" dirty="0" smtClean="0">
                <a:solidFill>
                  <a:srgbClr val="800000"/>
                </a:solidFill>
                <a:latin typeface="+mj-lt"/>
                <a:cs typeface="Avenir Next LT"/>
              </a:rPr>
              <a:t>RECRUITMENT, HIRING &amp; TRAINING</a:t>
            </a:r>
            <a:endParaRPr lang="en-US" sz="2800" spc="0" dirty="0">
              <a:solidFill>
                <a:srgbClr val="800000"/>
              </a:solidFill>
              <a:latin typeface="+mj-lt"/>
              <a:cs typeface="Avenir Next LT"/>
            </a:endParaRPr>
          </a:p>
        </p:txBody>
      </p:sp>
      <p:sp>
        <p:nvSpPr>
          <p:cNvPr id="6" name="AWESOME TITLE"/>
          <p:cNvSpPr/>
          <p:nvPr/>
        </p:nvSpPr>
        <p:spPr>
          <a:xfrm>
            <a:off x="647954" y="1208118"/>
            <a:ext cx="917622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chemeClr val="bg2">
                    <a:lumMod val="75000"/>
                  </a:schemeClr>
                </a:solidFill>
              </a:rPr>
              <a:t>TELECOM SERVICES</a:t>
            </a:r>
          </a:p>
          <a:p>
            <a:r>
              <a:rPr lang="en-US" spc="0" dirty="0" smtClean="0"/>
              <a:t>WORKFORCE MANAGEMENT</a:t>
            </a:r>
            <a:endParaRPr spc="0" dirty="0"/>
          </a:p>
        </p:txBody>
      </p:sp>
    </p:spTree>
    <p:extLst>
      <p:ext uri="{BB962C8B-B14F-4D97-AF65-F5344CB8AC3E}">
        <p14:creationId xmlns:p14="http://schemas.microsoft.com/office/powerpoint/2010/main" val="824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ny-logo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7" y="2962138"/>
            <a:ext cx="12159235" cy="5728291"/>
          </a:xfrm>
          <a:prstGeom prst="rect">
            <a:avLst/>
          </a:prstGeom>
        </p:spPr>
      </p:pic>
      <p:sp>
        <p:nvSpPr>
          <p:cNvPr id="25" name="AWESOME TITLE"/>
          <p:cNvSpPr/>
          <p:nvPr/>
        </p:nvSpPr>
        <p:spPr>
          <a:xfrm>
            <a:off x="647954" y="1208118"/>
            <a:ext cx="4772792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000" spc="-300"/>
            </a:lvl1pPr>
          </a:lstStyle>
          <a:p>
            <a:r>
              <a:rPr lang="en-US" sz="2400" spc="0" dirty="0" smtClean="0">
                <a:solidFill>
                  <a:schemeClr val="bg2">
                    <a:lumMod val="75000"/>
                  </a:schemeClr>
                </a:solidFill>
              </a:rPr>
              <a:t>COMMERX TELECOM SERVICES</a:t>
            </a:r>
          </a:p>
          <a:p>
            <a:r>
              <a:rPr lang="en-US" spc="0" dirty="0" smtClean="0"/>
              <a:t>OUR CLIENTS</a:t>
            </a:r>
            <a:endParaRPr spc="0" dirty="0"/>
          </a:p>
        </p:txBody>
      </p:sp>
    </p:spTree>
    <p:extLst>
      <p:ext uri="{BB962C8B-B14F-4D97-AF65-F5344CB8AC3E}">
        <p14:creationId xmlns:p14="http://schemas.microsoft.com/office/powerpoint/2010/main" val="33563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884" y="2927928"/>
            <a:ext cx="5930091" cy="960061"/>
          </a:xfrm>
          <a:prstGeom prst="rect">
            <a:avLst/>
          </a:prstGeom>
        </p:spPr>
      </p:pic>
      <p:sp>
        <p:nvSpPr>
          <p:cNvPr id="4" name="Providing products and services to maximize profitability within…"/>
          <p:cNvSpPr/>
          <p:nvPr/>
        </p:nvSpPr>
        <p:spPr>
          <a:xfrm>
            <a:off x="2387037" y="4659060"/>
            <a:ext cx="7885785" cy="356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50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  <a:t>Thank You</a:t>
            </a:r>
            <a:br>
              <a:rPr lang="en-US" sz="50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</a:br>
            <a:endParaRPr lang="en-US" sz="5000" spc="0" dirty="0" smtClean="0">
              <a:solidFill>
                <a:schemeClr val="tx1"/>
              </a:solidFill>
              <a:latin typeface="+mj-lt"/>
              <a:cs typeface="AvenirNext LT Pro Regular"/>
            </a:endParaRPr>
          </a:p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  <a:t>Contact Us</a:t>
            </a:r>
          </a:p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spc="0" dirty="0" smtClean="0">
                <a:solidFill>
                  <a:srgbClr val="800000"/>
                </a:solidFill>
                <a:latin typeface="+mj-lt"/>
                <a:cs typeface="AvenirNext LT Pro Regular"/>
                <a:hlinkClick r:id="rId3"/>
              </a:rPr>
              <a:t>www.commerx.com</a:t>
            </a:r>
            <a:endParaRPr lang="en-US" sz="2500" spc="0" dirty="0" smtClean="0">
              <a:solidFill>
                <a:srgbClr val="800000"/>
              </a:solidFill>
              <a:latin typeface="+mj-lt"/>
              <a:cs typeface="AvenirNext LT Pro Regular"/>
            </a:endParaRPr>
          </a:p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  <a:t>1-833-301-3883</a:t>
            </a:r>
          </a:p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00" spc="0" dirty="0" smtClean="0">
                <a:solidFill>
                  <a:schemeClr val="tx1"/>
                </a:solidFill>
                <a:latin typeface="+mj-lt"/>
                <a:cs typeface="AvenirNext LT Pro Regular"/>
              </a:rPr>
              <a:t>403-301-3883</a:t>
            </a:r>
          </a:p>
          <a:p>
            <a:pPr>
              <a:defRPr sz="3000" spc="-180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500" spc="0" dirty="0">
              <a:solidFill>
                <a:schemeClr val="tx1"/>
              </a:solidFill>
              <a:latin typeface="+mj-lt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68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Next"/>
        <a:ea typeface="Avenir Next"/>
        <a:cs typeface="Avenir Nex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-426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LT Pro Demi"/>
            <a:ea typeface="Avenir Next LT Pro Demi"/>
            <a:cs typeface="Avenir Next LT Pro Demi"/>
            <a:sym typeface="Avenir Next LT Pro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Next"/>
        <a:ea typeface="Avenir Next"/>
        <a:cs typeface="Avenir Nex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-426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LT Pro Demi"/>
            <a:ea typeface="Avenir Next LT Pro Demi"/>
            <a:cs typeface="Avenir Next LT Pro Demi"/>
            <a:sym typeface="Avenir Next LT Pro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263</Words>
  <Application>Microsoft Macintosh PowerPoint</Application>
  <PresentationFormat>Custom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 De Sa</dc:creator>
  <cp:lastModifiedBy>k b</cp:lastModifiedBy>
  <cp:revision>166</cp:revision>
  <cp:lastPrinted>2018-02-07T16:41:31Z</cp:lastPrinted>
  <dcterms:modified xsi:type="dcterms:W3CDTF">2018-05-30T21:27:34Z</dcterms:modified>
</cp:coreProperties>
</file>